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4"/>
  </p:sldMasterIdLst>
  <p:notesMasterIdLst>
    <p:notesMasterId r:id="rId37"/>
  </p:notesMasterIdLst>
  <p:handoutMasterIdLst>
    <p:handoutMasterId r:id="rId38"/>
  </p:handoutMasterIdLst>
  <p:sldIdLst>
    <p:sldId id="256" r:id="rId5"/>
    <p:sldId id="257" r:id="rId6"/>
    <p:sldId id="293" r:id="rId7"/>
    <p:sldId id="305" r:id="rId8"/>
    <p:sldId id="306" r:id="rId9"/>
    <p:sldId id="296" r:id="rId10"/>
    <p:sldId id="307" r:id="rId11"/>
    <p:sldId id="308" r:id="rId12"/>
    <p:sldId id="310" r:id="rId13"/>
    <p:sldId id="377" r:id="rId14"/>
    <p:sldId id="302" r:id="rId15"/>
    <p:sldId id="311" r:id="rId16"/>
    <p:sldId id="312" r:id="rId17"/>
    <p:sldId id="314" r:id="rId18"/>
    <p:sldId id="315" r:id="rId19"/>
    <p:sldId id="316" r:id="rId20"/>
    <p:sldId id="317" r:id="rId21"/>
    <p:sldId id="321" r:id="rId22"/>
    <p:sldId id="322" r:id="rId23"/>
    <p:sldId id="323" r:id="rId24"/>
    <p:sldId id="319" r:id="rId25"/>
    <p:sldId id="318" r:id="rId26"/>
    <p:sldId id="324" r:id="rId27"/>
    <p:sldId id="326" r:id="rId28"/>
    <p:sldId id="327" r:id="rId29"/>
    <p:sldId id="328" r:id="rId30"/>
    <p:sldId id="329" r:id="rId31"/>
    <p:sldId id="330" r:id="rId32"/>
    <p:sldId id="331" r:id="rId33"/>
    <p:sldId id="378" r:id="rId34"/>
    <p:sldId id="299" r:id="rId35"/>
    <p:sldId id="288" r:id="rId3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anluca Di Domenica" initials="GDD" lastIdx="1" clrIdx="0">
    <p:extLst>
      <p:ext uri="{19B8F6BF-5375-455C-9EA6-DF929625EA0E}">
        <p15:presenceInfo xmlns:p15="http://schemas.microsoft.com/office/powerpoint/2012/main" userId="S::gianluca.didomenica@aesys.tech::7ae0d648-be0f-414a-801b-fff9535502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567B6"/>
    <a:srgbClr val="E20311"/>
    <a:srgbClr val="0790D6"/>
    <a:srgbClr val="4472C4"/>
    <a:srgbClr val="E10812"/>
    <a:srgbClr val="FACABC"/>
    <a:srgbClr val="0118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9499B9-6798-4C0D-9165-C1E777561321}" v="2" dt="2022-11-18T11:43:33.0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Stile medio 3 - 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Stile medio 4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ile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ssio Di Lorito" userId="S::alessio.dilorito@aesys.tech::7652ee0d-6ab8-4ebb-88df-965f51922ead" providerId="AD" clId="Web-{149499B9-6798-4C0D-9165-C1E777561321}"/>
    <pc:docChg chg="modSld">
      <pc:chgData name="Alessio Di Lorito" userId="S::alessio.dilorito@aesys.tech::7652ee0d-6ab8-4ebb-88df-965f51922ead" providerId="AD" clId="Web-{149499B9-6798-4C0D-9165-C1E777561321}" dt="2022-11-18T11:43:33.026" v="1" actId="1076"/>
      <pc:docMkLst>
        <pc:docMk/>
      </pc:docMkLst>
      <pc:sldChg chg="modSp">
        <pc:chgData name="Alessio Di Lorito" userId="S::alessio.dilorito@aesys.tech::7652ee0d-6ab8-4ebb-88df-965f51922ead" providerId="AD" clId="Web-{149499B9-6798-4C0D-9165-C1E777561321}" dt="2022-11-18T11:43:33.026" v="1" actId="1076"/>
        <pc:sldMkLst>
          <pc:docMk/>
          <pc:sldMk cId="3435048257" sldId="318"/>
        </pc:sldMkLst>
        <pc:picChg chg="mod">
          <ac:chgData name="Alessio Di Lorito" userId="S::alessio.dilorito@aesys.tech::7652ee0d-6ab8-4ebb-88df-965f51922ead" providerId="AD" clId="Web-{149499B9-6798-4C0D-9165-C1E777561321}" dt="2022-11-18T11:43:33.026" v="1" actId="1076"/>
          <ac:picMkLst>
            <pc:docMk/>
            <pc:sldMk cId="3435048257" sldId="318"/>
            <ac:picMk id="9" creationId="{1DA91558-96F1-498D-9F10-3DE8CD2F724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2626F8E-27B2-554E-AE98-84AD4A835E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B9E519D-BA9F-1D41-A6CA-AC070A8D8C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791233-DD86-FB46-BACD-C40701FACB6B}" type="datetimeFigureOut">
              <a:rPr lang="it-IT" smtClean="0"/>
              <a:t>18/11/2022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97B4B65-99DE-C147-AEC7-CACA879577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B474C87-A405-0343-B7D3-A418BC8420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F4A28-8FA5-A94A-8A32-AAC2E97AE44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14897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A30C9-4AE3-BA45-866C-CE70A28FBE3D}" type="datetimeFigureOut">
              <a:rPr lang="it-IT" smtClean="0"/>
              <a:t>18/11/2022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26CEC-D848-B04E-8275-052133D4B7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9640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73002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2737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86693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4515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9432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3503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7529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8377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4546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4305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9596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3585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1147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ertin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E116501-2B67-B84A-8951-927F1C3CEA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t>‹N›</a:t>
            </a:fld>
            <a:endParaRPr lang="it-IT"/>
          </a:p>
        </p:txBody>
      </p:sp>
      <p:sp>
        <p:nvSpPr>
          <p:cNvPr id="9" name="Segnaposto testo 6">
            <a:extLst>
              <a:ext uri="{FF2B5EF4-FFF2-40B4-BE49-F238E27FC236}">
                <a16:creationId xmlns:a16="http://schemas.microsoft.com/office/drawing/2014/main" id="{46065D38-29CD-1C4C-B537-4B03E8CD1B7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74752" y="3112559"/>
            <a:ext cx="6034247" cy="494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800" b="0" i="0">
                <a:solidFill>
                  <a:schemeClr val="tx2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it-IT"/>
              <a:t>2020 / 2021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F520B5AB-1A54-E64D-85C2-562E024D0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6426" y="1339348"/>
            <a:ext cx="7196400" cy="1395306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65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/>
              <a:t>Titolo blu</a:t>
            </a:r>
            <a:br>
              <a:rPr lang="it-IT"/>
            </a:b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0466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7132" y="1258448"/>
            <a:ext cx="9143468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‹N›</a:t>
            </a:fld>
            <a:endParaRPr lang="it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145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‹N›</a:t>
            </a:fld>
            <a:endParaRPr lang="it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650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74752" y="403868"/>
            <a:ext cx="7200000" cy="17999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/>
              <a:t>TITOLO</a:t>
            </a:r>
            <a:br>
              <a:rPr lang="it-IT"/>
            </a:br>
            <a:r>
              <a:rPr lang="it-IT"/>
              <a:t>MULTILINEA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‹N›</a:t>
            </a:fld>
            <a:endParaRPr lang="it-IT" sz="1000"/>
          </a:p>
        </p:txBody>
      </p:sp>
    </p:spTree>
    <p:extLst>
      <p:ext uri="{BB962C8B-B14F-4D97-AF65-F5344CB8AC3E}">
        <p14:creationId xmlns:p14="http://schemas.microsoft.com/office/powerpoint/2010/main" val="3620748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‹N›</a:t>
            </a:fld>
            <a:endParaRPr lang="it-IT" sz="100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1DC0F175-AC4C-B84C-9DBF-E4EC6BA7B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74752" y="403868"/>
            <a:ext cx="7200000" cy="17999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/>
              <a:t>TITOLO</a:t>
            </a:r>
            <a:br>
              <a:rPr lang="it-IT"/>
            </a:br>
            <a:r>
              <a:rPr lang="it-IT"/>
              <a:t>MULTILINEA</a:t>
            </a:r>
          </a:p>
        </p:txBody>
      </p:sp>
    </p:spTree>
    <p:extLst>
      <p:ext uri="{BB962C8B-B14F-4D97-AF65-F5344CB8AC3E}">
        <p14:creationId xmlns:p14="http://schemas.microsoft.com/office/powerpoint/2010/main" val="3790435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2 Colon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7667" y="403868"/>
            <a:ext cx="6860517" cy="179999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40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it-IT"/>
              <a:t>TITOLO</a:t>
            </a:r>
            <a:br>
              <a:rPr lang="it-IT"/>
            </a:br>
            <a:r>
              <a:rPr lang="it-IT"/>
              <a:t>MULTILINEA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‹N›</a:t>
            </a:fld>
            <a:endParaRPr lang="it-IT" sz="1000"/>
          </a:p>
        </p:txBody>
      </p:sp>
    </p:spTree>
    <p:extLst>
      <p:ext uri="{BB962C8B-B14F-4D97-AF65-F5344CB8AC3E}">
        <p14:creationId xmlns:p14="http://schemas.microsoft.com/office/powerpoint/2010/main" val="658863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2 Co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7667" y="403868"/>
            <a:ext cx="6860517" cy="179999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40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it-IT"/>
              <a:t>TITOLO</a:t>
            </a:r>
            <a:br>
              <a:rPr lang="it-IT"/>
            </a:br>
            <a:r>
              <a:rPr lang="it-IT"/>
              <a:t>sotto titolo</a:t>
            </a:r>
            <a:br>
              <a:rPr lang="it-IT"/>
            </a:br>
            <a:br>
              <a:rPr lang="it-IT"/>
            </a:br>
            <a:br>
              <a:rPr lang="it-IT"/>
            </a:br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‹N›</a:t>
            </a:fld>
            <a:endParaRPr lang="it-IT" sz="1000"/>
          </a:p>
        </p:txBody>
      </p:sp>
    </p:spTree>
    <p:extLst>
      <p:ext uri="{BB962C8B-B14F-4D97-AF65-F5344CB8AC3E}">
        <p14:creationId xmlns:p14="http://schemas.microsoft.com/office/powerpoint/2010/main" val="458837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anco Logo top DX con Abstract Motiv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‹N›</a:t>
            </a:fld>
            <a:endParaRPr lang="it-IT" sz="100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90BD6E06-7C0D-7E47-AE1C-E865B4E81068}"/>
              </a:ext>
            </a:extLst>
          </p:cNvPr>
          <p:cNvSpPr/>
          <p:nvPr userDrawn="1"/>
        </p:nvSpPr>
        <p:spPr>
          <a:xfrm>
            <a:off x="6862425" y="4893900"/>
            <a:ext cx="4752925" cy="53926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 </a:t>
            </a: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6AD1280D-CA2F-944E-83B2-AE040C989305}"/>
              </a:ext>
            </a:extLst>
          </p:cNvPr>
          <p:cNvSpPr/>
          <p:nvPr userDrawn="1"/>
        </p:nvSpPr>
        <p:spPr>
          <a:xfrm>
            <a:off x="10101961" y="3284856"/>
            <a:ext cx="1512000" cy="5392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Titolo 1">
            <a:extLst>
              <a:ext uri="{FF2B5EF4-FFF2-40B4-BE49-F238E27FC236}">
                <a16:creationId xmlns:a16="http://schemas.microsoft.com/office/drawing/2014/main" id="{43AEDB0D-415B-D243-843A-DF4BFB98F6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1743" y="562061"/>
            <a:ext cx="7728857" cy="16022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it-IT"/>
              <a:t>TITOLO</a:t>
            </a:r>
            <a:br>
              <a:rPr lang="it-IT"/>
            </a:br>
            <a:r>
              <a:rPr lang="it-IT"/>
              <a:t>MULTILINEA</a:t>
            </a:r>
            <a:br>
              <a:rPr lang="it-IT"/>
            </a:b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43903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anco Logo top D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‹N›</a:t>
            </a:fld>
            <a:endParaRPr lang="it-IT" sz="100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24286ABC-4586-FE40-B0A4-48DD399B42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1743" y="562061"/>
            <a:ext cx="7728857" cy="16022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it-IT"/>
              <a:t>TITOLO	</a:t>
            </a:r>
            <a:br>
              <a:rPr lang="it-IT"/>
            </a:b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916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anco Logo bottom S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‹N›</a:t>
            </a:fld>
            <a:endParaRPr lang="it-IT" sz="100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37DDD06-4D4A-304A-B14A-F988CC988A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1743" y="562061"/>
            <a:ext cx="10164536" cy="1602299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100000"/>
              </a:lnSpc>
              <a:defRPr sz="340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it-IT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2442219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anco Logo bottom S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‹N›</a:t>
            </a:fld>
            <a:endParaRPr lang="it-IT" sz="1000"/>
          </a:p>
        </p:txBody>
      </p:sp>
    </p:spTree>
    <p:extLst>
      <p:ext uri="{BB962C8B-B14F-4D97-AF65-F5344CB8AC3E}">
        <p14:creationId xmlns:p14="http://schemas.microsoft.com/office/powerpoint/2010/main" val="3331137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4294A-A585-0A46-94B8-FDF6F4D255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6426" y="1339348"/>
            <a:ext cx="7196400" cy="1395306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65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/>
              <a:t>Titolo capitolo</a:t>
            </a:r>
          </a:p>
        </p:txBody>
      </p:sp>
    </p:spTree>
    <p:extLst>
      <p:ext uri="{BB962C8B-B14F-4D97-AF65-F5344CB8AC3E}">
        <p14:creationId xmlns:p14="http://schemas.microsoft.com/office/powerpoint/2010/main" val="2574311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 _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1897" y="701827"/>
            <a:ext cx="7546569" cy="179999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90000"/>
              </a:lnSpc>
              <a:defRPr sz="3500" b="0" i="0">
                <a:solidFill>
                  <a:srgbClr val="FFFF00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/>
              <a:t>TITOLO</a:t>
            </a:r>
            <a:br>
              <a:rPr lang="it-IT"/>
            </a:br>
            <a:r>
              <a:rPr lang="it-IT"/>
              <a:t>MULTILINEA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919CB25-8F9D-9A4D-8A31-C1D6FC4221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27889" y="2583808"/>
            <a:ext cx="7546569" cy="318017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tabLst/>
              <a:defRPr sz="18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TESTO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‹N›</a:t>
            </a:fld>
            <a:endParaRPr lang="it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858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oziona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111728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‹N›</a:t>
            </a:fld>
            <a:endParaRPr lang="it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3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‹N›</a:t>
            </a:fld>
            <a:endParaRPr lang="it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145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‹N›</a:t>
            </a:fld>
            <a:endParaRPr lang="it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682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‹N›</a:t>
            </a:fld>
            <a:endParaRPr lang="it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899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‹N›</a:t>
            </a:fld>
            <a:endParaRPr lang="it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848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‹N›</a:t>
            </a:fld>
            <a:endParaRPr lang="it-IT">
              <a:solidFill>
                <a:schemeClr val="bg1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8BC35B6D-E8A5-014D-881E-308785248F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7132" y="1258448"/>
            <a:ext cx="9143468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25804579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9EFA929-5217-024D-AED5-0B2E58BD7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8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0676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6" r:id="rId2"/>
    <p:sldLayoutId id="2147483701" r:id="rId3"/>
    <p:sldLayoutId id="2147483685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02" r:id="rId12"/>
    <p:sldLayoutId id="2147483694" r:id="rId13"/>
    <p:sldLayoutId id="2147483693" r:id="rId14"/>
    <p:sldLayoutId id="2147483698" r:id="rId15"/>
    <p:sldLayoutId id="2147483696" r:id="rId16"/>
    <p:sldLayoutId id="2147483695" r:id="rId17"/>
    <p:sldLayoutId id="2147483697" r:id="rId18"/>
    <p:sldLayoutId id="2147483710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F1E2AAD7-92FC-534E-ACF2-C581FF7E0BC8}"/>
              </a:ext>
            </a:extLst>
          </p:cNvPr>
          <p:cNvSpPr txBox="1"/>
          <p:nvPr/>
        </p:nvSpPr>
        <p:spPr>
          <a:xfrm>
            <a:off x="1654628" y="3112559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accent1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2022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2AE3AB2-CA9D-424A-93AD-C9D22158A5BD}"/>
              </a:ext>
            </a:extLst>
          </p:cNvPr>
          <p:cNvSpPr txBox="1"/>
          <p:nvPr/>
        </p:nvSpPr>
        <p:spPr>
          <a:xfrm>
            <a:off x="1497694" y="1340447"/>
            <a:ext cx="7112906" cy="1651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it-IT" sz="6300" b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CORSO JAVA AESYS</a:t>
            </a:r>
            <a:endParaRPr lang="it-IT" sz="6300" b="1" i="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80000"/>
              </a:lnSpc>
            </a:pPr>
            <a:r>
              <a:rPr lang="it-IT" sz="6300">
                <a:solidFill>
                  <a:schemeClr val="accent1">
                    <a:lumMod val="5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Orm-Hibernate</a:t>
            </a:r>
          </a:p>
        </p:txBody>
      </p:sp>
    </p:spTree>
    <p:extLst>
      <p:ext uri="{BB962C8B-B14F-4D97-AF65-F5344CB8AC3E}">
        <p14:creationId xmlns:p14="http://schemas.microsoft.com/office/powerpoint/2010/main" val="328175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B9EE14-3A63-2941-A88A-EF5D7927B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Soluzione</a:t>
            </a:r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4: Database NON </a:t>
            </a:r>
            <a:r>
              <a:rPr lang="en-US" b="1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Relazionale</a:t>
            </a: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3477DC1-F4E5-964B-8FB9-4EDAE3CEDD4A}"/>
              </a:ext>
            </a:extLst>
          </p:cNvPr>
          <p:cNvSpPr txBox="1">
            <a:spLocks/>
          </p:cNvSpPr>
          <p:nvPr/>
        </p:nvSpPr>
        <p:spPr>
          <a:xfrm>
            <a:off x="643469" y="1782980"/>
            <a:ext cx="4093994" cy="45733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i="0" kern="12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Maggiormente scalabile orizzontalmente (architetture distribuite)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Assenza di una struttura rigida (ideale per dati non strutturati)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Performance elevate per grandi quantità di dati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Alta disponibilità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Spesso rinunciano ad alcune proprietà ACID a favore di flessibilità e scalabilità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Mancanza di una standard, come può essere l’SQL. Ogni DB </a:t>
            </a:r>
            <a:r>
              <a:rPr lang="it-IT" sz="20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NoSql</a:t>
            </a:r>
            <a:r>
              <a:rPr lang="it-IT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 le proprie API per l’accesso ai dati</a:t>
            </a:r>
            <a:endParaRPr lang="en-US" sz="2000" u="sng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3B792E-6A85-DF4A-8C8B-8E7A134D03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8F748B3-784D-EA49-993B-E47894751A15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1026" name="Picture 2" descr="Introduction to NoSQL Cloud Database Services - GeeksforGeeks">
            <a:extLst>
              <a:ext uri="{FF2B5EF4-FFF2-40B4-BE49-F238E27FC236}">
                <a16:creationId xmlns:a16="http://schemas.microsoft.com/office/drawing/2014/main" id="{E1B1E920-20D6-AF97-F5FB-D537EBC3A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437" y="2150871"/>
            <a:ext cx="5889094" cy="2944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370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B9EE14-3A63-2941-A88A-EF5D7927B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1608" y="1258448"/>
            <a:ext cx="7925480" cy="2170552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it-IT" b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Esiste un meccanismo che prenda in </a:t>
            </a:r>
            <a:r>
              <a:rPr lang="it-IT" b="1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cosiderazione</a:t>
            </a:r>
            <a:r>
              <a:rPr lang="it-IT" b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i benefici di alcune delle soluzioni descritte e renda più facile l’implementazione di codice?</a:t>
            </a:r>
            <a:endParaRPr lang="it-IT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3B792E-6A85-DF4A-8C8B-8E7A134D03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11</a:t>
            </a:fld>
            <a:endParaRPr lang="it-IT" sz="100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3477DC1-F4E5-964B-8FB9-4EDAE3CEDD4A}"/>
              </a:ext>
            </a:extLst>
          </p:cNvPr>
          <p:cNvSpPr txBox="1">
            <a:spLocks/>
          </p:cNvSpPr>
          <p:nvPr/>
        </p:nvSpPr>
        <p:spPr>
          <a:xfrm>
            <a:off x="4869217" y="3882064"/>
            <a:ext cx="1313869" cy="1117284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i="0" kern="12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r>
              <a:rPr lang="it-IT" sz="4400">
                <a:solidFill>
                  <a:schemeClr val="bg1"/>
                </a:solidFill>
              </a:rPr>
              <a:t>ORM</a:t>
            </a:r>
            <a:endParaRPr lang="it-IT" sz="440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647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ORM : Object-Relational Mapping</a:t>
            </a:r>
            <a:br>
              <a:rPr lang="it-IT"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endParaRPr lang="it-IT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929925" y="2617481"/>
            <a:ext cx="8332149" cy="368088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 informatica </a:t>
            </a:r>
            <a:r>
              <a:rPr lang="it-IT" sz="220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l'Object-Relational Mapping (ORM)</a:t>
            </a:r>
            <a:r>
              <a:rPr lang="it-IT" sz="22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è una tecnica di programmazione che favorisce l'integrazione di sistemi software inerenti al paradigma della programmazione orientata agli oggetti con sistemi RDBMS.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Un prodotto ORM fornisce, mediante un'interfaccia orientata agli oggetti, i servizi utili alla persistenza e alla gestione dei dati, astraendo nel contempo le caratteristiche implementative dello specifico RDBMS utilizzato.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12</a:t>
            </a:fld>
            <a:endParaRPr lang="it-IT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182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ORM : Object-Relational Mapping</a:t>
            </a:r>
            <a:br>
              <a:rPr lang="it-IT"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endParaRPr lang="it-IT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61401" y="2460396"/>
            <a:ext cx="6036200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Vantaggi: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Superamento dell’incompatibilità tra codice orientato ad oggetti e modello relazionale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Elevata portabilità 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Elevata riduzione della quantità di codice 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Offrono API utili e pronte per lo sviluppo del programma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13</a:t>
            </a:fld>
            <a:endParaRPr lang="it-IT" sz="1000">
              <a:solidFill>
                <a:schemeClr val="bg1"/>
              </a:solidFill>
            </a:endParaRPr>
          </a:p>
        </p:txBody>
      </p:sp>
      <p:sp>
        <p:nvSpPr>
          <p:cNvPr id="5" name="Sottotitolo 2">
            <a:extLst>
              <a:ext uri="{FF2B5EF4-FFF2-40B4-BE49-F238E27FC236}">
                <a16:creationId xmlns:a16="http://schemas.microsoft.com/office/drawing/2014/main" id="{B28536F7-60A9-7C25-A800-4C847109C8D2}"/>
              </a:ext>
            </a:extLst>
          </p:cNvPr>
          <p:cNvSpPr txBox="1">
            <a:spLocks/>
          </p:cNvSpPr>
          <p:nvPr/>
        </p:nvSpPr>
        <p:spPr>
          <a:xfrm>
            <a:off x="6074752" y="2949794"/>
            <a:ext cx="6036200" cy="389595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Caricamento su richiesta di informazioni che possono non servire in quel momento (</a:t>
            </a:r>
            <a:r>
              <a:rPr lang="it-IT" sz="220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lazy-initialization</a:t>
            </a:r>
            <a:r>
              <a:rPr lang="it-IT" sz="22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)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Gestione della concorrenza e delle transazioni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Meccanismi di caching dei dati 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Utilizzo del design pattern «</a:t>
            </a:r>
            <a:r>
              <a:rPr lang="it-IT" sz="220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unit</a:t>
            </a:r>
            <a:r>
              <a:rPr lang="it-IT" sz="22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of work» che riduce le richieste inviate al RDBMS</a:t>
            </a:r>
          </a:p>
        </p:txBody>
      </p:sp>
    </p:spTree>
    <p:extLst>
      <p:ext uri="{BB962C8B-B14F-4D97-AF65-F5344CB8AC3E}">
        <p14:creationId xmlns:p14="http://schemas.microsoft.com/office/powerpoint/2010/main" val="2993263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Hibernate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30371" y="2412270"/>
            <a:ext cx="8531257" cy="3895954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Hibernate è un progetto open source che mette a disposizione un meccanismo di mapping ORM garantendo che la persistenza sia trasparente al modello di business delle applicazioni.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Fornisce un servizio per la persistenza di oggetti Java in database relazionali e quindi una visione ad oggetti anziché relazionale.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Non è «solo» un ORM, </a:t>
            </a:r>
            <a:r>
              <a:rPr lang="it-IT" sz="220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Hibernate</a:t>
            </a:r>
            <a:r>
              <a:rPr lang="it-IT" sz="22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è un ecosistema che contiene anche altre </a:t>
            </a:r>
            <a:r>
              <a:rPr lang="it-IT" sz="220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liberie</a:t>
            </a:r>
            <a:r>
              <a:rPr lang="it-IT" sz="22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di rilievo.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Portabile nei diversi tipi di DB utilizzati.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14</a:t>
            </a:fld>
            <a:endParaRPr lang="it-IT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669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Hibernate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09123" y="2524803"/>
            <a:ext cx="8531257" cy="4105867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Gli oggetti persistenti sono definiti in un documento di mapping (o in una classe apposita) che descrive attributi persistenti e associazioni.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 documenti (o le classi) di mapping vengono compilati allo startup dell’applicazione e comprendono le informazioni necessarie per ciascun oggetto persistente.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Viene, inoltre, utilizzato in operazioni di supporto quali la generazione dello schema del database o la creazione di classi stub a partire da uno schema esistente (Reverse Engineering)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15</a:t>
            </a:fld>
            <a:endParaRPr lang="it-IT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566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Hibernate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5"/>
            <a:ext cx="8531257" cy="410586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Vantaggi principali di Hibernate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Gestisce tutto il codice SQL a basso livello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Minimizza la quantità di codice jdbc da sviluppare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Fornisce il mapping da oggetto a relazione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16</a:t>
            </a:fld>
            <a:endParaRPr lang="it-IT" sz="100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596EB6B-2960-44F7-BF9E-97F803FCB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217" y="4913312"/>
            <a:ext cx="41148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866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Hibernate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5"/>
            <a:ext cx="8531257" cy="410586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Mapping oggetto-relazionale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Lo sviluppatore definisce il mapping tra la classe Java e la tabella del DB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17</a:t>
            </a:fld>
            <a:endParaRPr lang="it-IT" sz="100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511F25B-ADEA-4562-AC47-DB50409A2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198" y="3701406"/>
            <a:ext cx="969645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082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52306" y="483265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Configurazione </a:t>
            </a:r>
            <a:r>
              <a:rPr lang="it-IT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Hibernate</a:t>
            </a:r>
            <a:endParaRPr lang="it-IT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Entity Class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E’ sostanzialmente la classe che è mappata nella relativa tabella del database.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Esistono 2 tipologie di mapping: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it-IT" sz="22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Xml </a:t>
            </a:r>
            <a:r>
              <a:rPr lang="it-IT" sz="220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Config</a:t>
            </a:r>
            <a:r>
              <a:rPr lang="it-IT" sz="22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File (legacy)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it-IT" sz="22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Java Class </a:t>
            </a:r>
            <a:r>
              <a:rPr lang="it-IT" sz="220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Annotation</a:t>
            </a:r>
            <a:r>
              <a:rPr lang="it-IT" sz="22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(moderno, preferito)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18</a:t>
            </a:fld>
            <a:endParaRPr lang="it-IT" sz="100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D0E92B0-EC61-472D-BD86-C434664F8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057" y="5149515"/>
            <a:ext cx="3987885" cy="149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52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3640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Configurazione </a:t>
            </a:r>
            <a:r>
              <a:rPr lang="it-IT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Hibernate</a:t>
            </a:r>
            <a:r>
              <a:rPr lang="it-IT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- </a:t>
            </a:r>
            <a:r>
              <a:rPr lang="it-IT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Annotation</a:t>
            </a:r>
            <a:endParaRPr lang="it-IT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789343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Java </a:t>
            </a:r>
            <a:r>
              <a:rPr lang="it-IT" sz="220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Annotation</a:t>
            </a:r>
            <a:r>
              <a:rPr lang="it-IT" sz="220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>
              <a:solidFill>
                <a:schemeClr val="accent4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Mappare la classe alla tabella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19</a:t>
            </a:fld>
            <a:endParaRPr lang="it-IT" sz="100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CD4E4D7-3759-49CB-B044-0EB2443D0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594" y="3605349"/>
            <a:ext cx="8220892" cy="303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787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4BC57-854A-5941-9DE5-22FB24D12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454" y="1324350"/>
            <a:ext cx="7574625" cy="1409885"/>
          </a:xfrm>
        </p:spPr>
        <p:txBody>
          <a:bodyPr/>
          <a:lstStyle/>
          <a:p>
            <a:r>
              <a:rPr lang="it-IT" b="1"/>
              <a:t>Programma del corso </a:t>
            </a:r>
            <a:endParaRPr lang="it-IT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117F254-006D-F14D-A24C-E42550DEA096}"/>
              </a:ext>
            </a:extLst>
          </p:cNvPr>
          <p:cNvSpPr txBox="1"/>
          <p:nvPr/>
        </p:nvSpPr>
        <p:spPr>
          <a:xfrm>
            <a:off x="111894" y="3202658"/>
            <a:ext cx="4727736" cy="3058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Introduzione Tecniche di persistenza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ORM : Object-Relational Mapping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Hibernate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Impostazione ambiente di sviluppo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Configurazione hibernate con annotation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Crud Hibernate</a:t>
            </a:r>
          </a:p>
          <a:p>
            <a:pPr>
              <a:lnSpc>
                <a:spcPct val="120000"/>
              </a:lnSpc>
            </a:pPr>
            <a:endParaRPr lang="it-IT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ct val="120000"/>
              </a:lnSpc>
            </a:pPr>
            <a:endParaRPr lang="it-IT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ct val="120000"/>
              </a:lnSpc>
            </a:pPr>
            <a:endParaRPr lang="it-IT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068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Java </a:t>
            </a:r>
            <a:r>
              <a:rPr lang="it-IT" sz="220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Annotation</a:t>
            </a:r>
            <a:r>
              <a:rPr lang="it-IT" sz="220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>
              <a:solidFill>
                <a:schemeClr val="accent4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Mappare gli attributi alle colonne della tabella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20</a:t>
            </a:fld>
            <a:endParaRPr lang="it-IT" sz="100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6A17CD6-8A19-4BC9-B957-6810DC556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719" y="3567385"/>
            <a:ext cx="8264435" cy="3148965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8DBE024B-DB41-824B-E88B-9C68FAE1FD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0719" y="0"/>
            <a:ext cx="7199312" cy="1800225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Configurazione </a:t>
            </a:r>
            <a:r>
              <a:rPr lang="it-IT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Hibernate</a:t>
            </a:r>
            <a:r>
              <a:rPr lang="it-IT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- </a:t>
            </a:r>
            <a:r>
              <a:rPr lang="it-IT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Annotation</a:t>
            </a:r>
            <a:endParaRPr lang="it-IT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479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Hibernate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5"/>
            <a:ext cx="8531257" cy="410586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Hibernate e jdbc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Hibernate è effettivamente un livello di astrazione che si poggia su jdbc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Banalmente le api di </a:t>
            </a:r>
            <a:r>
              <a:rPr lang="it-IT" sz="220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hibernate</a:t>
            </a:r>
            <a:r>
              <a:rPr lang="it-IT" sz="22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andranno ad eseguire il codice del jdbc che invierà le istruzioni al DB. Retrieve, insert query ecc..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21</a:t>
            </a:fld>
            <a:endParaRPr lang="it-IT" sz="100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11FF34F-5D1E-42B6-AD9B-CEAD81FAB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654" y="2886619"/>
            <a:ext cx="7984323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08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Hibernate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5"/>
            <a:ext cx="8531257" cy="410586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22</a:t>
            </a:fld>
            <a:endParaRPr lang="it-IT" sz="100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A24C67D-CD62-482D-89FE-EBF88D1EC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654" y="2460395"/>
            <a:ext cx="8565821" cy="251380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DA91558-96F1-498D-9F10-3DE8CD2F7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654" y="4974201"/>
            <a:ext cx="8565822" cy="166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48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636759"/>
            <a:ext cx="7200000" cy="120238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Crud Hibernate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23</a:t>
            </a:fld>
            <a:endParaRPr lang="it-IT" sz="100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E0D15A5-27B8-41F5-8D01-169241CE3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850" y="2248670"/>
            <a:ext cx="9191625" cy="446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45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Crud Hibernate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259428"/>
            <a:ext cx="8531257" cy="3895954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it-IT" sz="220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Setup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24</a:t>
            </a:fld>
            <a:endParaRPr lang="it-IT" sz="100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3E45147-4116-4EC8-800D-1466CDA19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407" y="2871514"/>
            <a:ext cx="714375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35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Crud Hibernate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329767"/>
            <a:ext cx="8531257" cy="3895954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it-IT" sz="220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Save oggetto Java (SQL </a:t>
            </a:r>
            <a:r>
              <a:rPr lang="it-IT" sz="220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insert</a:t>
            </a:r>
            <a:r>
              <a:rPr lang="it-IT" sz="220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25</a:t>
            </a:fld>
            <a:endParaRPr lang="it-IT" sz="100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CE25408-AE6E-4D13-92DD-F5CBAC873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307" y="2925400"/>
            <a:ext cx="798195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32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Crud Hibernate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38849"/>
            <a:ext cx="8531257" cy="3895954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it-IT" sz="220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Read oggetto Java (SQL </a:t>
            </a:r>
            <a:r>
              <a:rPr lang="it-IT" sz="220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select</a:t>
            </a:r>
            <a:r>
              <a:rPr lang="it-IT" sz="220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)</a:t>
            </a:r>
          </a:p>
          <a:p>
            <a:pPr marL="457200" indent="-457200" algn="ctr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26</a:t>
            </a:fld>
            <a:endParaRPr lang="it-IT" sz="100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60AF18A-9AFB-4EE7-86E6-E25C2CA64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657" y="3041650"/>
            <a:ext cx="923925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94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Crud Hibernate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30371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it-IT" sz="220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Read oggetto Java - Hibernate Query Language (HQL)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it-IT" sz="220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Simile a SQL (where, like, order by ecc)</a:t>
            </a:r>
          </a:p>
          <a:p>
            <a:pPr marL="457200" indent="-457200" algn="ctr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it-IT" sz="220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27</a:t>
            </a:fld>
            <a:endParaRPr lang="it-IT" sz="100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D8155EC-FA9F-4DB8-8452-00AF8B14E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799" y="3676879"/>
            <a:ext cx="913840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25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Crud Hibernate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it-IT" sz="220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Update oggetto Java (SQL update)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28</a:t>
            </a:fld>
            <a:endParaRPr lang="it-IT" sz="100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479C92F-2F55-487D-BA12-71FEA3672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657" y="3162708"/>
            <a:ext cx="847725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09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Crud Hibernate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968234" y="2349864"/>
            <a:ext cx="8531257" cy="3895954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it-IT" sz="220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Delete oggetto Java (SQL delete)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29</a:t>
            </a:fld>
            <a:endParaRPr lang="it-IT" sz="100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C074772-D37E-46EE-AEF4-71F957D4D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712" y="3102987"/>
            <a:ext cx="84963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592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Introduzione Tecniche di persistenza</a:t>
            </a:r>
            <a:br>
              <a:rPr lang="it-IT"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endParaRPr lang="it-IT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929925" y="2688023"/>
            <a:ext cx="8332149" cy="368088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 informatica, il concetto di </a:t>
            </a:r>
            <a:r>
              <a:rPr lang="it-IT" sz="2000" b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persistenza</a:t>
            </a:r>
            <a:r>
              <a:rPr lang="it-IT" sz="20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si riferisce alla caratteristica dei dati di un programma di sopravvivere all'esecuzione del programma stesso che li ha generati: senza questa capacità essi infatti verrebbero salvati solo in memoria venendo dunque persi allo spegnimento della macchina o al termine dell’esecuzione.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00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Nella programmazione informatica, la </a:t>
            </a:r>
            <a:r>
              <a:rPr lang="it-IT" sz="2000" b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persistenza</a:t>
            </a:r>
            <a:r>
              <a:rPr lang="it-IT" sz="20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si riferisce in particolare alla possibilità di far sopravvivere delle strutture dati all'esecuzione di un programma. Questo è reso possibile salvando i dati in uno storage non volatile, come su un file system o su un </a:t>
            </a:r>
            <a:r>
              <a:rPr lang="it-IT" sz="2000" b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database</a:t>
            </a:r>
            <a:r>
              <a:rPr lang="it-IT" sz="20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(es. applicazioni web).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</a:t>
            </a:fld>
            <a:endParaRPr lang="it-IT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9176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310730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Hibernate</a:t>
            </a:r>
            <a:r>
              <a:rPr lang="it-IT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Integration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30</a:t>
            </a:fld>
            <a:endParaRPr lang="it-IT" sz="100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DD36B8-49B8-9AA8-0F8D-599816016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425" y="2720695"/>
            <a:ext cx="7643149" cy="349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533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B9EE14-3A63-2941-A88A-EF5D7927B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1608" y="949751"/>
            <a:ext cx="7925480" cy="648729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it-IT" b="1">
                <a:solidFill>
                  <a:schemeClr val="accent1">
                    <a:lumMod val="50000"/>
                  </a:schemeClr>
                </a:solidFill>
              </a:rPr>
              <a:t>ESERCIZIO</a:t>
            </a:r>
            <a:endParaRPr lang="it-IT">
              <a:solidFill>
                <a:schemeClr val="accent1">
                  <a:lumMod val="5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3B792E-6A85-DF4A-8C8B-8E7A134D03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accent1">
                    <a:lumMod val="50000"/>
                  </a:schemeClr>
                </a:solidFill>
              </a:rPr>
              <a:pPr/>
              <a:t>31</a:t>
            </a:fld>
            <a:endParaRPr lang="it-IT" sz="10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38F5AEA-7428-DB42-B97D-F91CA31B2FFB}"/>
              </a:ext>
            </a:extLst>
          </p:cNvPr>
          <p:cNvSpPr txBox="1"/>
          <p:nvPr/>
        </p:nvSpPr>
        <p:spPr>
          <a:xfrm>
            <a:off x="4006953" y="361353"/>
            <a:ext cx="3299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spc="5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AGENDA</a:t>
            </a:r>
            <a:r>
              <a:rPr lang="it-IT" sz="1400" spc="50">
                <a:solidFill>
                  <a:schemeClr val="accent1">
                    <a:lumMod val="5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&gt; ESERCIZIO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3477DC1-F4E5-964B-8FB9-4EDAE3CEDD4A}"/>
              </a:ext>
            </a:extLst>
          </p:cNvPr>
          <p:cNvSpPr txBox="1">
            <a:spLocks/>
          </p:cNvSpPr>
          <p:nvPr/>
        </p:nvSpPr>
        <p:spPr>
          <a:xfrm>
            <a:off x="1141608" y="1526177"/>
            <a:ext cx="5947683" cy="3805645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i="0" kern="12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r>
              <a:rPr lang="it-IT" sz="160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Creare una </a:t>
            </a:r>
            <a:r>
              <a:rPr lang="it-IT" sz="160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maven</a:t>
            </a:r>
            <a:r>
              <a:rPr lang="it-IT" sz="160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app che utilizzi Hibernate per fare le </a:t>
            </a:r>
            <a:r>
              <a:rPr lang="it-IT" sz="160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crud</a:t>
            </a:r>
            <a:r>
              <a:rPr lang="it-IT" sz="160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su una tabella «</a:t>
            </a:r>
            <a:r>
              <a:rPr lang="it-IT" sz="160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employee</a:t>
            </a:r>
            <a:r>
              <a:rPr lang="it-IT" sz="160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» con colonne </a:t>
            </a:r>
          </a:p>
          <a:p>
            <a:pPr marL="171450" indent="-171450">
              <a:buFontTx/>
              <a:buChar char="-"/>
            </a:pPr>
            <a:r>
              <a:rPr lang="en-US" sz="1600"/>
              <a:t>id : int</a:t>
            </a:r>
          </a:p>
          <a:p>
            <a:pPr marL="171450" indent="-171450">
              <a:buFontTx/>
              <a:buChar char="-"/>
            </a:pPr>
            <a:r>
              <a:rPr lang="en-US" sz="1600"/>
              <a:t>first_name : varchar</a:t>
            </a:r>
          </a:p>
          <a:p>
            <a:pPr marL="171450" indent="-171450">
              <a:buFontTx/>
              <a:buChar char="-"/>
            </a:pPr>
            <a:r>
              <a:rPr lang="en-US" sz="1600"/>
              <a:t>last_name: varchar</a:t>
            </a:r>
          </a:p>
          <a:p>
            <a:pPr marL="171450" indent="-171450">
              <a:buFontTx/>
              <a:buChar char="-"/>
            </a:pPr>
            <a:r>
              <a:rPr lang="en-US" sz="1600"/>
              <a:t>company : varchar</a:t>
            </a:r>
          </a:p>
          <a:p>
            <a:endParaRPr lang="en-US" sz="1600"/>
          </a:p>
          <a:p>
            <a:r>
              <a:rPr lang="en-US" sz="160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Passi da effettuare:</a:t>
            </a:r>
          </a:p>
          <a:p>
            <a:pPr marL="171450" indent="-171450">
              <a:buFontTx/>
              <a:buChar char="-"/>
            </a:pPr>
            <a:r>
              <a:rPr lang="en-US" sz="1600"/>
              <a:t>Creazione della tabella </a:t>
            </a:r>
          </a:p>
          <a:p>
            <a:pPr marL="171450" indent="-171450">
              <a:buFontTx/>
              <a:buChar char="-"/>
            </a:pPr>
            <a:r>
              <a:rPr lang="en-US" sz="1600"/>
              <a:t>Configurazione del file di hibernate</a:t>
            </a:r>
          </a:p>
          <a:p>
            <a:pPr marL="171450" indent="-171450">
              <a:buFontTx/>
              <a:buChar char="-"/>
            </a:pPr>
            <a:r>
              <a:rPr lang="en-US" sz="1600"/>
              <a:t>Creazione delle entità con le annotazioni Hibernate</a:t>
            </a:r>
          </a:p>
          <a:p>
            <a:pPr marL="171450" indent="-171450">
              <a:buFontTx/>
              <a:buChar char="-"/>
            </a:pPr>
            <a:r>
              <a:rPr lang="en-US" sz="1600"/>
              <a:t>Sviluppare la main application </a:t>
            </a:r>
          </a:p>
          <a:p>
            <a:pPr marL="171450" indent="-171450">
              <a:buFontTx/>
              <a:buChar char="-"/>
            </a:pPr>
            <a:r>
              <a:rPr lang="en-US" sz="1600"/>
              <a:t>Salvataggio oggetti</a:t>
            </a:r>
          </a:p>
          <a:p>
            <a:pPr marL="171450" indent="-171450">
              <a:buFontTx/>
              <a:buChar char="-"/>
            </a:pPr>
            <a:r>
              <a:rPr lang="en-US" sz="1600"/>
              <a:t>Retrieve object dalla chiave primaria</a:t>
            </a:r>
          </a:p>
          <a:p>
            <a:pPr marL="171450" indent="-171450">
              <a:buFontTx/>
              <a:buChar char="-"/>
            </a:pPr>
            <a:r>
              <a:rPr lang="en-US" sz="1600"/>
              <a:t>Fare query </a:t>
            </a:r>
            <a:r>
              <a:rPr lang="en-US" sz="1600" err="1"/>
              <a:t>che</a:t>
            </a:r>
            <a:r>
              <a:rPr lang="en-US" sz="1600"/>
              <a:t> </a:t>
            </a:r>
            <a:r>
              <a:rPr lang="en-US" sz="1600" err="1"/>
              <a:t>restituisca</a:t>
            </a:r>
            <a:r>
              <a:rPr lang="en-US" sz="1600"/>
              <a:t>: tutti </a:t>
            </a:r>
            <a:r>
              <a:rPr lang="en-US" sz="1600" err="1"/>
              <a:t>i</a:t>
            </a:r>
            <a:r>
              <a:rPr lang="en-US" sz="1600"/>
              <a:t> </a:t>
            </a:r>
            <a:r>
              <a:rPr lang="en-US" sz="1600" err="1"/>
              <a:t>dipendenti</a:t>
            </a:r>
            <a:r>
              <a:rPr lang="en-US" sz="1600"/>
              <a:t>; I </a:t>
            </a:r>
            <a:r>
              <a:rPr lang="en-US" sz="1600" err="1"/>
              <a:t>dipendenti</a:t>
            </a:r>
            <a:r>
              <a:rPr lang="en-US" sz="1600"/>
              <a:t> con </a:t>
            </a:r>
            <a:r>
              <a:rPr lang="en-US" sz="1600" err="1"/>
              <a:t>nome</a:t>
            </a:r>
            <a:r>
              <a:rPr lang="en-US" sz="1600"/>
              <a:t> ‘x’, I </a:t>
            </a:r>
            <a:r>
              <a:rPr lang="en-US" sz="1600" err="1"/>
              <a:t>dipendenti</a:t>
            </a:r>
            <a:r>
              <a:rPr lang="en-US" sz="1600"/>
              <a:t> </a:t>
            </a:r>
            <a:r>
              <a:rPr lang="en-US" sz="1600" err="1"/>
              <a:t>della</a:t>
            </a:r>
            <a:r>
              <a:rPr lang="en-US" sz="1600"/>
              <a:t> </a:t>
            </a:r>
            <a:r>
              <a:rPr lang="en-US" sz="1600" err="1"/>
              <a:t>compagnia</a:t>
            </a:r>
            <a:r>
              <a:rPr lang="en-US" sz="1600"/>
              <a:t> ‘y’</a:t>
            </a:r>
          </a:p>
          <a:p>
            <a:pPr marL="171450" indent="-171450">
              <a:buFontTx/>
              <a:buChar char="-"/>
            </a:pPr>
            <a:r>
              <a:rPr lang="en-US" sz="1600"/>
              <a:t>Fare un update</a:t>
            </a:r>
          </a:p>
          <a:p>
            <a:pPr marL="171450" indent="-171450">
              <a:buFontTx/>
              <a:buChar char="-"/>
            </a:pPr>
            <a:r>
              <a:rPr lang="en-US" sz="1600"/>
              <a:t>Fare una delete</a:t>
            </a:r>
          </a:p>
          <a:p>
            <a:pPr marL="171450" indent="-171450">
              <a:buFontTx/>
              <a:buChar char="-"/>
            </a:pPr>
            <a:endParaRPr lang="en-US" sz="1600"/>
          </a:p>
          <a:p>
            <a:pPr marL="171450" indent="-171450">
              <a:buFontTx/>
              <a:buChar char="-"/>
            </a:pPr>
            <a:endParaRPr lang="en-US" sz="1600"/>
          </a:p>
          <a:p>
            <a:pPr marL="171450" indent="-171450">
              <a:buFontTx/>
              <a:buChar char="-"/>
            </a:pPr>
            <a:endParaRPr lang="en-US" sz="1600"/>
          </a:p>
          <a:p>
            <a:endParaRPr lang="en-US" sz="160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endParaRPr lang="en-US" sz="1600"/>
          </a:p>
          <a:p>
            <a:endParaRPr lang="it-IT" sz="160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785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3106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Introduzione Tecniche di persistenza</a:t>
            </a:r>
            <a:br>
              <a:rPr lang="it-IT"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endParaRPr lang="it-IT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929925" y="2461144"/>
            <a:ext cx="8332149" cy="368088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40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Transazioni</a:t>
            </a:r>
            <a:r>
              <a:rPr lang="it-IT" sz="24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4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 </a:t>
            </a:r>
            <a:r>
              <a:rPr lang="it-IT" sz="24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Una transazione è un insieme di operazioni (group of work) che viene completato interamente (commit) o annullato completamente (rollback)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40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400" b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ACID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         Atomic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         Consistent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         Isolated 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         Durable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4</a:t>
            </a:fld>
            <a:endParaRPr lang="it-IT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463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Introduzione Tecniche di persistenza</a:t>
            </a:r>
            <a:br>
              <a:rPr lang="it-IT"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endParaRPr lang="it-IT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929925" y="2483666"/>
            <a:ext cx="8332149" cy="368088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Proprietà ACID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>
              <a:solidFill>
                <a:schemeClr val="accent4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u="sng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Atomicity</a:t>
            </a:r>
            <a:r>
              <a:rPr lang="it-IT" sz="22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: tutti i passi della transazione vengono completati o nessuno.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u="sng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Consistency</a:t>
            </a:r>
            <a:r>
              <a:rPr lang="it-IT" sz="22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: il database passa da uno stato consistente ad un altro, senza violazione dei vincoli di integrità (coerenza dei dati).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u="sng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Isolation</a:t>
            </a:r>
            <a:r>
              <a:rPr lang="it-IT" sz="22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: ogni transazione è indipendente dall’altra. Inoltre, nessuna operazione al di fuori di una transazione può vedere i dati in uno stato intermedio, non consistente.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u="sng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Durability</a:t>
            </a:r>
            <a:r>
              <a:rPr lang="it-IT" sz="22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: è garantito che, una volta ricevuta la notifica di successo della transazione, questa è persistente e non verrà annullata.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5</a:t>
            </a:fld>
            <a:endParaRPr lang="it-IT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245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B9EE14-3A63-2941-A88A-EF5D7927B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Dati transienti</a:t>
            </a: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3477DC1-F4E5-964B-8FB9-4EDAE3CEDD4A}"/>
              </a:ext>
            </a:extLst>
          </p:cNvPr>
          <p:cNvSpPr txBox="1">
            <a:spLocks/>
          </p:cNvSpPr>
          <p:nvPr/>
        </p:nvSpPr>
        <p:spPr>
          <a:xfrm>
            <a:off x="643469" y="1782981"/>
            <a:ext cx="4093994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i="0" kern="12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20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Esistono</a:t>
            </a: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soltanto in memoria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20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Svaniscono</a:t>
            </a: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alla fine dell’esecuzione del programma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Come dare persistenza agli oggetti 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magine 4">
            <a:extLst>
              <a:ext uri="{FF2B5EF4-FFF2-40B4-BE49-F238E27FC236}">
                <a16:creationId xmlns:a16="http://schemas.microsoft.com/office/drawing/2014/main" id="{9EFE18AA-FAEA-400E-ACB1-98A0916F6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320" y="2744551"/>
            <a:ext cx="6253212" cy="243875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3B792E-6A85-DF4A-8C8B-8E7A134D03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8F748B3-784D-EA49-993B-E47894751A15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461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B9EE14-3A63-2941-A88A-EF5D7927B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Soluzione 1: File System</a:t>
            </a: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3477DC1-F4E5-964B-8FB9-4EDAE3CEDD4A}"/>
              </a:ext>
            </a:extLst>
          </p:cNvPr>
          <p:cNvSpPr txBox="1">
            <a:spLocks/>
          </p:cNvSpPr>
          <p:nvPr/>
        </p:nvSpPr>
        <p:spPr>
          <a:xfrm>
            <a:off x="643469" y="1782981"/>
            <a:ext cx="4093994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i="0" kern="12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 modelli dei dati in memoria e su file sono diversi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È necessario del codice di conversione ad hoc (mapping code)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Non sono disponibili funzionalità di interrogazione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 prestazioni peggiorano all’aumentare della quantità dei dati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 server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3B792E-6A85-DF4A-8C8B-8E7A134D03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8F748B3-784D-EA49-993B-E47894751A15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9EBFAC0-0845-43B1-A569-2D1661D3B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42" y="938212"/>
            <a:ext cx="5747657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64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B9EE14-3A63-2941-A88A-EF5D7927B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Soluzione 2: Database Relazionale</a:t>
            </a: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3477DC1-F4E5-964B-8FB9-4EDAE3CEDD4A}"/>
              </a:ext>
            </a:extLst>
          </p:cNvPr>
          <p:cNvSpPr txBox="1">
            <a:spLocks/>
          </p:cNvSpPr>
          <p:nvPr/>
        </p:nvSpPr>
        <p:spPr>
          <a:xfrm>
            <a:off x="643469" y="1782980"/>
            <a:ext cx="4093994" cy="4573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i="0" kern="12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Modelli differenti in memoria e sul database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Codice di conversione ad hoc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Performance ridotte dalla (s)composizione dei dati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Linguaggi di programmazione e di manipolazione dei dati diversi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Funzionalità di interrogazione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Architettura client-server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Grande diffusione e disponibilità di tool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u="sng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Standard de facto</a:t>
            </a:r>
            <a:endParaRPr lang="en-US" sz="2000" u="sng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3B792E-6A85-DF4A-8C8B-8E7A134D03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8F748B3-784D-EA49-993B-E47894751A15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0F74E32-509C-4F6D-842C-FB820F6F2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793" y="1597206"/>
            <a:ext cx="6707343" cy="461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21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B9EE14-3A63-2941-A88A-EF5D7927B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Soluzione</a:t>
            </a:r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3: Database ad oggetti</a:t>
            </a: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3477DC1-F4E5-964B-8FB9-4EDAE3CEDD4A}"/>
              </a:ext>
            </a:extLst>
          </p:cNvPr>
          <p:cNvSpPr txBox="1">
            <a:spLocks/>
          </p:cNvSpPr>
          <p:nvPr/>
        </p:nvSpPr>
        <p:spPr>
          <a:xfrm>
            <a:off x="643469" y="1782980"/>
            <a:ext cx="4093994" cy="4573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i="0" kern="12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Il modello in memoria e nel database coincidono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Nessun mapping code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Architettura </a:t>
            </a:r>
            <a:r>
              <a:rPr lang="it-IT" sz="20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client-server</a:t>
            </a:r>
            <a:endParaRPr lang="it-IT" sz="20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Prestazioni più elevate di alcuni ordini di grandezza rispetto a RDBMS su modelli complessi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Funzionalità di interrogazione limitate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Scarsa diffusione (tecnologia di nicchia)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Scarsità di tool</a:t>
            </a:r>
            <a:endParaRPr lang="en-US" sz="20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3B792E-6A85-DF4A-8C8B-8E7A134D03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8F748B3-784D-EA49-993B-E47894751A15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87C7519-D659-4A75-B05C-9FE48DD42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463" y="1188720"/>
            <a:ext cx="6349636" cy="467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10439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ad9ba1e-a4c6-42f4-956e-bbc394c49ad5">
      <Terms xmlns="http://schemas.microsoft.com/office/infopath/2007/PartnerControls"/>
    </lcf76f155ced4ddcb4097134ff3c332f>
    <TaxCatchAll xmlns="8416d6af-b98a-4130-8bb8-7ba8b8b8020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9D42FC610D05E43B30616487C92222C" ma:contentTypeVersion="9" ma:contentTypeDescription="Creare un nuovo documento." ma:contentTypeScope="" ma:versionID="329dc28c9e7e3763087351b0f358f5b7">
  <xsd:schema xmlns:xsd="http://www.w3.org/2001/XMLSchema" xmlns:xs="http://www.w3.org/2001/XMLSchema" xmlns:p="http://schemas.microsoft.com/office/2006/metadata/properties" xmlns:ns2="ead9ba1e-a4c6-42f4-956e-bbc394c49ad5" xmlns:ns3="8416d6af-b98a-4130-8bb8-7ba8b8b80202" targetNamespace="http://schemas.microsoft.com/office/2006/metadata/properties" ma:root="true" ma:fieldsID="97561d5a7fdce824a8ef65227ed7bac1" ns2:_="" ns3:_="">
    <xsd:import namespace="ead9ba1e-a4c6-42f4-956e-bbc394c49ad5"/>
    <xsd:import namespace="8416d6af-b98a-4130-8bb8-7ba8b8b80202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d9ba1e-a4c6-42f4-956e-bbc394c49ad5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Tag immagine" ma:readOnly="false" ma:fieldId="{5cf76f15-5ced-4ddc-b409-7134ff3c332f}" ma:taxonomyMulti="true" ma:sspId="2a78b776-d562-4d26-876b-ba81ccdab26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16d6af-b98a-4130-8bb8-7ba8b8b80202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a269ef88-563e-486c-b031-45ba774b3fb1}" ma:internalName="TaxCatchAll" ma:showField="CatchAllData" ma:web="8416d6af-b98a-4130-8bb8-7ba8b8b802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D664F3B-8E57-4007-BC99-638FE53C4A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B51710C-0DD2-4FA7-AAEC-803906B1982A}">
  <ds:schemaRefs>
    <ds:schemaRef ds:uri="http://schemas.microsoft.com/office/2006/metadata/properties"/>
    <ds:schemaRef ds:uri="http://schemas.microsoft.com/office/infopath/2007/PartnerControls"/>
    <ds:schemaRef ds:uri="bbad4896-2def-4604-9da4-c1d4525a7924"/>
    <ds:schemaRef ds:uri="c5316cef-c0e8-42f8-bc15-7c6140f3a7e2"/>
    <ds:schemaRef ds:uri="ead9ba1e-a4c6-42f4-956e-bbc394c49ad5"/>
    <ds:schemaRef ds:uri="8416d6af-b98a-4130-8bb8-7ba8b8b80202"/>
  </ds:schemaRefs>
</ds:datastoreItem>
</file>

<file path=customXml/itemProps3.xml><?xml version="1.0" encoding="utf-8"?>
<ds:datastoreItem xmlns:ds="http://schemas.openxmlformats.org/officeDocument/2006/customXml" ds:itemID="{D3A2F8B4-6772-4C87-97CE-6E2C7058E0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ad9ba1e-a4c6-42f4-956e-bbc394c49ad5"/>
    <ds:schemaRef ds:uri="8416d6af-b98a-4130-8bb8-7ba8b8b802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32</Slides>
  <Notes>13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33" baseType="lpstr">
      <vt:lpstr>MASTER</vt:lpstr>
      <vt:lpstr>Presentazione standard di PowerPoint</vt:lpstr>
      <vt:lpstr>Programma del corso </vt:lpstr>
      <vt:lpstr>Introduzione Tecniche di persistenza </vt:lpstr>
      <vt:lpstr>Introduzione Tecniche di persistenza </vt:lpstr>
      <vt:lpstr>Introduzione Tecniche di persistenza </vt:lpstr>
      <vt:lpstr>Dati transienti</vt:lpstr>
      <vt:lpstr>Soluzione 1: File System</vt:lpstr>
      <vt:lpstr>Soluzione 2: Database Relazionale</vt:lpstr>
      <vt:lpstr>Soluzione 3: Database ad oggetti</vt:lpstr>
      <vt:lpstr>Soluzione 4: Database NON Relazionale</vt:lpstr>
      <vt:lpstr>Esiste un meccanismo che prenda in cosiderazione i benefici di alcune delle soluzioni descritte e renda più facile l’implementazione di codice?</vt:lpstr>
      <vt:lpstr>ORM : Object-Relational Mapping </vt:lpstr>
      <vt:lpstr>ORM : Object-Relational Mapping </vt:lpstr>
      <vt:lpstr>Hibernate</vt:lpstr>
      <vt:lpstr>Hibernate</vt:lpstr>
      <vt:lpstr>Hibernate</vt:lpstr>
      <vt:lpstr>Hibernate</vt:lpstr>
      <vt:lpstr>Configurazione Hibernate</vt:lpstr>
      <vt:lpstr>Configurazione Hibernate - Annotation</vt:lpstr>
      <vt:lpstr>Configurazione Hibernate - Annotation</vt:lpstr>
      <vt:lpstr>Hibernate</vt:lpstr>
      <vt:lpstr>Hibernate</vt:lpstr>
      <vt:lpstr>Crud Hibernate</vt:lpstr>
      <vt:lpstr>Crud Hibernate</vt:lpstr>
      <vt:lpstr>Crud Hibernate</vt:lpstr>
      <vt:lpstr>Crud Hibernate</vt:lpstr>
      <vt:lpstr>Crud Hibernate</vt:lpstr>
      <vt:lpstr>Crud Hibernate</vt:lpstr>
      <vt:lpstr>Crud Hibernate</vt:lpstr>
      <vt:lpstr>Hibernate Integration</vt:lpstr>
      <vt:lpstr>ESERCIZIO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Gianluca Di Domenica</dc:creator>
  <cp:revision>2</cp:revision>
  <dcterms:created xsi:type="dcterms:W3CDTF">2020-11-04T11:19:57Z</dcterms:created>
  <dcterms:modified xsi:type="dcterms:W3CDTF">2022-11-18T11:43:34Z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0x01010009D42FC610D05E43B30616487C92222C</vt:lpwstr>
  </property>
  <property fmtid="{D5CDD505-2E9C-101B-9397-08002B2CF9AE}" pid="3" name="MediaServiceImageTags">
    <vt:lpwstr/>
  </property>
</Properties>
</file>